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7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ECC24F-02D9-4DCC-824C-72F98D7F7198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14.10.2020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3A0B90-EE3C-49E6-A2A1-A1BB3430BBF9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53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63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64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B99299E-077B-40FB-AA75-75D06B46FC75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14.10.2020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6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7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C025E0-57AB-48CE-A062-1D1B2020DA51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8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8AADFE-ACCA-4D25-9685-2897959E9A2A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14.10.2020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CD601BA-D21F-4E7B-AF17-B817BB0E8F8A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77160" y="326520"/>
            <a:ext cx="11209680" cy="1501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3500" lnSpcReduction="20000"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spc="-1" dirty="0">
                <a:solidFill>
                  <a:srgbClr val="90C226"/>
                </a:solidFill>
                <a:latin typeface="Trebuchet MS"/>
              </a:rPr>
              <a:t>  </a:t>
            </a:r>
            <a:r>
              <a:rPr lang="ru-RU" sz="7200" b="1" strike="noStrike" spc="-1" dirty="0" smtClean="0">
                <a:solidFill>
                  <a:srgbClr val="90C226"/>
                </a:solidFill>
                <a:latin typeface="Trebuchet MS"/>
              </a:rPr>
              <a:t>      </a:t>
            </a:r>
            <a:r>
              <a:rPr lang="ru-RU" sz="4500" b="1" u="sng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500" b="1" strike="noStrike" spc="-1" dirty="0" smtClean="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Бант-брошь </a:t>
            </a:r>
            <a:r>
              <a:rPr lang="ru-RU" sz="4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Георгиевская лента» </a:t>
            </a:r>
            <a:r>
              <a:rPr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5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технике </a:t>
            </a:r>
            <a:r>
              <a:rPr lang="ru-RU" sz="45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моделирование.</a:t>
            </a:r>
            <a:r>
              <a:rPr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dirty="0"/>
              <a:t/>
            </a:r>
            <a:br>
              <a:rPr dirty="0"/>
            </a:br>
            <a:r>
              <a:rPr lang="ru-RU" sz="3100" b="0" strike="noStrike" spc="-1" dirty="0">
                <a:solidFill>
                  <a:srgbClr val="C42F1A"/>
                </a:solidFill>
                <a:latin typeface="Trebuchet MS"/>
              </a:rPr>
              <a:t> </a:t>
            </a:r>
            <a:endParaRPr lang="ru-RU" sz="31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8" name="Изображение6"/>
          <p:cNvPicPr/>
          <p:nvPr/>
        </p:nvPicPr>
        <p:blipFill>
          <a:blip r:embed="rId2" cstate="print"/>
          <a:stretch/>
        </p:blipFill>
        <p:spPr>
          <a:xfrm>
            <a:off x="1991544" y="1196752"/>
            <a:ext cx="6048672" cy="53065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520" y="-46080"/>
            <a:ext cx="289080" cy="54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е.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206" name="Изображение16"/>
          <p:cNvPicPr/>
          <p:nvPr/>
        </p:nvPicPr>
        <p:blipFill>
          <a:blip r:embed="rId2" cstate="print"/>
          <a:stretch/>
        </p:blipFill>
        <p:spPr>
          <a:xfrm>
            <a:off x="839416" y="1196752"/>
            <a:ext cx="8280920" cy="504056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5636880" y="3244320"/>
            <a:ext cx="91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42F1A"/>
                </a:solidFill>
                <a:latin typeface="Times New Roman"/>
              </a:rPr>
              <a:t>работе.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677760" y="332656"/>
            <a:ext cx="8514584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00000"/>
                </a:solidFill>
                <a:latin typeface="Times New Roman"/>
              </a:rPr>
              <a:t>             </a:t>
            </a:r>
            <a:r>
              <a:rPr lang="ru-RU" sz="3600" b="1" strike="noStrike" spc="-1" dirty="0" smtClean="0">
                <a:solidFill>
                  <a:srgbClr val="C00000"/>
                </a:solidFill>
                <a:latin typeface="Times New Roman"/>
              </a:rPr>
              <a:t>   </a:t>
            </a:r>
            <a:r>
              <a:rPr lang="ru-RU" sz="24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енты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 в работе</a:t>
            </a:r>
            <a:r>
              <a:rPr lang="ru-RU" sz="2400" b="0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0" y="0"/>
            <a:ext cx="5909040" cy="186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0" y="137125"/>
            <a:ext cx="12191760" cy="1446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      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Лента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длиной 15см и по краю наносим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                </a:t>
            </a:r>
            <a:r>
              <a:rPr lang="ru-RU" sz="2400" b="1" strike="noStrike" spc="-1" dirty="0" err="1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термоклей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12" name="Изображение17"/>
          <p:cNvPicPr/>
          <p:nvPr/>
        </p:nvPicPr>
        <p:blipFill>
          <a:blip r:embed="rId2" cstate="print"/>
          <a:stretch/>
        </p:blipFill>
        <p:spPr>
          <a:xfrm>
            <a:off x="478800" y="1340768"/>
            <a:ext cx="9145592" cy="46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2"/>
          <p:cNvSpPr/>
          <p:nvPr/>
        </p:nvSpPr>
        <p:spPr>
          <a:xfrm>
            <a:off x="0" y="286871"/>
            <a:ext cx="12191760" cy="10772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     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SimSun"/>
              </a:rPr>
              <a:t>Пока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клей не остыл, формируем из ленты кольцо</a:t>
            </a: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.</a:t>
            </a:r>
            <a:endParaRPr lang="ru-RU" sz="32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15" name="Изображение18"/>
          <p:cNvPicPr/>
          <p:nvPr/>
        </p:nvPicPr>
        <p:blipFill>
          <a:blip r:embed="rId2" cstate="print"/>
          <a:stretch/>
        </p:blipFill>
        <p:spPr>
          <a:xfrm>
            <a:off x="1271464" y="1124744"/>
            <a:ext cx="7619760" cy="5493624"/>
          </a:xfrm>
          <a:prstGeom prst="rect">
            <a:avLst/>
          </a:prstGeom>
          <a:ln>
            <a:noFill/>
          </a:ln>
        </p:spPr>
      </p:pic>
      <p:sp>
        <p:nvSpPr>
          <p:cNvPr id="216" name="CustomShape 3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-655200" y="-423000"/>
            <a:ext cx="9991560" cy="1690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0" y="121294"/>
            <a:ext cx="9480376" cy="169277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C42F1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Теперь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складываем полученную деталь вдвое, ориентируясь на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место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склейки.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Намечаем с противоположного края складку.</a:t>
            </a:r>
          </a:p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    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19" name="Изображение19"/>
          <p:cNvPicPr/>
          <p:nvPr/>
        </p:nvPicPr>
        <p:blipFill>
          <a:blip r:embed="rId2" cstate="print"/>
          <a:stretch/>
        </p:blipFill>
        <p:spPr>
          <a:xfrm>
            <a:off x="767408" y="1196752"/>
            <a:ext cx="8064896" cy="5256584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26520" y="332656"/>
            <a:ext cx="9081848" cy="15973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500"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внутренней стороны на место сгиба наносим </a:t>
            </a:r>
            <a:r>
              <a:rPr lang="ru-RU" sz="2500" b="1" strike="noStrike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термоклей</a:t>
            </a:r>
            <a:r>
              <a:rPr lang="ru-RU" sz="2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5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фиксируем с противоположной стороной.</a:t>
            </a:r>
            <a:endParaRPr lang="ru-RU" sz="25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2" name="Изображение20"/>
          <p:cNvPicPr/>
          <p:nvPr/>
        </p:nvPicPr>
        <p:blipFill>
          <a:blip r:embed="rId2" cstate="print"/>
          <a:stretch/>
        </p:blipFill>
        <p:spPr>
          <a:xfrm>
            <a:off x="695400" y="1340768"/>
            <a:ext cx="8280920" cy="5184576"/>
          </a:xfrm>
          <a:prstGeom prst="rect">
            <a:avLst/>
          </a:prstGeom>
          <a:ln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0046880" y="1390680"/>
            <a:ext cx="4289760" cy="41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000" b="1" strike="noStrike" spc="-1">
                <a:solidFill>
                  <a:srgbClr val="FFFF00"/>
                </a:solidFill>
                <a:latin typeface="Tahoma"/>
                <a:ea typeface="Calibri"/>
              </a:rPr>
              <a:t>!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 flipH="1">
            <a:off x="561960" y="586080"/>
            <a:ext cx="4539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0" y="402480"/>
            <a:ext cx="8745120" cy="54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0" y="503801"/>
            <a:ext cx="9408368" cy="95410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                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Наносим клей с другой стороны сгиба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и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получаем вот такую деталь.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" name="Изображение21"/>
          <p:cNvPicPr/>
          <p:nvPr/>
        </p:nvPicPr>
        <p:blipFill>
          <a:blip r:embed="rId2" cstate="print"/>
          <a:stretch/>
        </p:blipFill>
        <p:spPr>
          <a:xfrm>
            <a:off x="479376" y="1628800"/>
            <a:ext cx="8712968" cy="47525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Изображение21"/>
          <p:cNvPicPr/>
          <p:nvPr/>
        </p:nvPicPr>
        <p:blipFill>
          <a:blip r:embed="rId2" cstate="print"/>
          <a:stretch/>
        </p:blipFill>
        <p:spPr>
          <a:xfrm>
            <a:off x="479376" y="1124744"/>
            <a:ext cx="8784976" cy="5184576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0" y="433847"/>
            <a:ext cx="9408368" cy="584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SimSun"/>
              </a:rPr>
              <a:t>Аналогично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из отрезка длиной 10см формируем вторую деталь</a:t>
            </a: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.</a:t>
            </a:r>
            <a:endParaRPr lang="ru-RU" sz="32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179965"/>
            <a:ext cx="9480376" cy="1446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Наносим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термоклей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по серединной линии и соединяем две 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заготовки. Бант практически готов!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33" name="Изображение23"/>
          <p:cNvPicPr/>
          <p:nvPr/>
        </p:nvPicPr>
        <p:blipFill>
          <a:blip r:embed="rId2" cstate="print"/>
          <a:stretch/>
        </p:blipFill>
        <p:spPr>
          <a:xfrm>
            <a:off x="551384" y="1196752"/>
            <a:ext cx="8438456" cy="53280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9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0" y="260648"/>
            <a:ext cx="9336360" cy="181588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        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4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этап: Перемычка для банта. 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На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отрезке длиной 7см по оранжевой полоске наносим                 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</a:t>
            </a:r>
            <a:r>
              <a:rPr lang="ru-RU" sz="2400" b="1" strike="noStrike" spc="-1" dirty="0" err="1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термоклей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35" name="Изображение24"/>
          <p:cNvPicPr/>
          <p:nvPr/>
        </p:nvPicPr>
        <p:blipFill>
          <a:blip r:embed="rId2" cstate="print"/>
          <a:stretch/>
        </p:blipFill>
        <p:spPr>
          <a:xfrm>
            <a:off x="407368" y="1628800"/>
            <a:ext cx="9073008" cy="4536504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4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0" y="212725"/>
            <a:ext cx="9336360" cy="1446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    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Подворачиваем, склеиваем. Наносим полосой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термоклей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с 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другой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стороны.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38" name="Изображение25"/>
          <p:cNvPicPr/>
          <p:nvPr/>
        </p:nvPicPr>
        <p:blipFill>
          <a:blip r:embed="rId2" cstate="print"/>
          <a:stretch/>
        </p:blipFill>
        <p:spPr>
          <a:xfrm>
            <a:off x="551384" y="1268760"/>
            <a:ext cx="8568952" cy="5184576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500">
        <p:checker dir="horz"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506960" y="2404440"/>
            <a:ext cx="1005336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126876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strike="noStrike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лента георгиевская (57см);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основа для броши;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декор (звездочка, пуговица с российской или советской символикой);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клеевой пистолет;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зажигалка (спички);</a:t>
            </a:r>
            <a:endParaRPr lang="ru-RU" sz="2400" b="0" strike="noStrike" spc="-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ножницы.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0" y="1110240"/>
            <a:ext cx="9273600" cy="328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2000" lnSpcReduction="10000"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C42F1A"/>
                </a:solidFill>
                <a:latin typeface="Times New Roman"/>
              </a:rPr>
              <a:t>                 </a:t>
            </a:r>
            <a:endParaRPr lang="ru-RU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22360" y="-516708"/>
            <a:ext cx="8741992" cy="19294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                 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Получается вот такая полоска</a:t>
            </a:r>
            <a:r>
              <a:rPr lang="ru-RU" sz="2400" b="0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42" name="Изображение26"/>
          <p:cNvPicPr/>
          <p:nvPr/>
        </p:nvPicPr>
        <p:blipFill>
          <a:blip r:embed="rId2" cstate="print"/>
          <a:stretch/>
        </p:blipFill>
        <p:spPr>
          <a:xfrm>
            <a:off x="407368" y="980728"/>
            <a:ext cx="8928992" cy="5184576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-326520" y="132840"/>
            <a:ext cx="55404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r>
              <a:t/>
            </a:r>
            <a:br/>
            <a:r>
              <a:t/>
            </a:r>
            <a:br/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0" y="282960"/>
            <a:ext cx="9264352" cy="199391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600" b="1" u="sng" strike="noStrike" spc="-1" dirty="0" smtClean="0">
                <a:solidFill>
                  <a:srgbClr val="FF0000"/>
                </a:solidFill>
                <a:uFillTx/>
                <a:latin typeface="Times New Roman" pitchFamily="18" charset="0"/>
                <a:cs typeface="Times New Roman" pitchFamily="18" charset="0"/>
              </a:rPr>
              <a:t>Сборка.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бант по серединной линии   </a:t>
            </a:r>
            <a:r>
              <a:rPr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наносим </a:t>
            </a:r>
            <a:r>
              <a:rPr lang="ru-RU" sz="2600" b="1" strike="noStrike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термоклей</a:t>
            </a:r>
            <a:r>
              <a:rPr lang="ru-RU" sz="26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Обратите внимание: меньшая </a:t>
            </a:r>
            <a:r>
              <a:rPr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деталь вверху!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5" name="Изображение27"/>
          <p:cNvPicPr/>
          <p:nvPr/>
        </p:nvPicPr>
        <p:blipFill>
          <a:blip r:embed="rId2" cstate="print"/>
          <a:stretch/>
        </p:blipFill>
        <p:spPr>
          <a:xfrm>
            <a:off x="479376" y="1916832"/>
            <a:ext cx="8817120" cy="42980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677160" y="609480"/>
            <a:ext cx="8596440" cy="6248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51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51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1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Приклеиваем перемычку.</a:t>
            </a:r>
            <a:r>
              <a:rPr sz="5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7" name="Изображение28"/>
          <p:cNvPicPr/>
          <p:nvPr/>
        </p:nvPicPr>
        <p:blipFill>
          <a:blip r:embed="rId2" cstate="print"/>
          <a:stretch/>
        </p:blipFill>
        <p:spPr>
          <a:xfrm>
            <a:off x="623392" y="1196752"/>
            <a:ext cx="8424936" cy="540060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0" y="188640"/>
            <a:ext cx="9264352" cy="187220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</a:rPr>
              <a:t>    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ru-RU" sz="27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Переворачиваем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подклеиваем концы перемычки 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7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оборотной стороне. 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Наносим </a:t>
            </a:r>
            <a:r>
              <a:rPr lang="ru-RU" sz="2700" b="1" strike="noStrike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термоклей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оборотную сторону </a:t>
            </a: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</a:rPr>
              <a:t>банта.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0" name="Изображение29"/>
          <p:cNvPicPr/>
          <p:nvPr/>
        </p:nvPicPr>
        <p:blipFill>
          <a:blip r:embed="rId2" cstate="print"/>
          <a:stretch/>
        </p:blipFill>
        <p:spPr>
          <a:xfrm>
            <a:off x="407368" y="1844824"/>
            <a:ext cx="8856984" cy="4536504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000"/>
          </a:bodyPr>
          <a:lstStyle/>
          <a:p>
            <a:pPr>
              <a:lnSpc>
                <a:spcPct val="100000"/>
              </a:lnSpc>
            </a:pPr>
            <a:r>
              <a:rPr lang="ru-RU" sz="2900" b="1" strike="noStrike" spc="-1" dirty="0">
                <a:solidFill>
                  <a:srgbClr val="FF0000"/>
                </a:solidFill>
                <a:latin typeface="Times New Roman"/>
              </a:rPr>
              <a:t>       </a:t>
            </a:r>
            <a:r>
              <a:rPr lang="ru-RU" sz="2900" b="1" strike="noStrike" spc="-1" dirty="0" smtClean="0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этап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Приклеиваем бант к основе-петельке</a:t>
            </a:r>
            <a:r>
              <a:rPr lang="ru-RU" sz="2400" b="0" strike="noStrike" spc="-1" dirty="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" name="Изображение30"/>
          <p:cNvPicPr/>
          <p:nvPr/>
        </p:nvPicPr>
        <p:blipFill>
          <a:blip r:embed="rId2" cstate="print"/>
          <a:stretch/>
        </p:blipFill>
        <p:spPr>
          <a:xfrm>
            <a:off x="2063552" y="1196752"/>
            <a:ext cx="6120680" cy="54115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77160" y="404664"/>
            <a:ext cx="8947232" cy="152529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</a:rPr>
              <a:t>       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</a:rPr>
              <a:t>Декорируем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звездочкой или пугов</a:t>
            </a:r>
            <a:r>
              <a:rPr lang="ru-RU" sz="2400" b="0" strike="noStrike" spc="-1" dirty="0">
                <a:solidFill>
                  <a:srgbClr val="FF0000"/>
                </a:solidFill>
                <a:latin typeface="Times New Roman"/>
              </a:rPr>
              <a:t>ицей</a:t>
            </a:r>
            <a:endParaRPr lang="ru-RU" sz="2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5" name="Изображение31"/>
          <p:cNvPicPr/>
          <p:nvPr/>
        </p:nvPicPr>
        <p:blipFill>
          <a:blip r:embed="rId2" cstate="print"/>
          <a:stretch/>
        </p:blipFill>
        <p:spPr>
          <a:xfrm>
            <a:off x="1991544" y="1124744"/>
            <a:ext cx="5832648" cy="547600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0" y="0"/>
            <a:ext cx="9336360" cy="1632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 lnSpcReduction="10000"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</a:rPr>
              <a:t>      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    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оборотную сторону </a:t>
            </a:r>
            <a:r>
              <a:rPr lang="ru-RU" sz="2700" b="1" strike="noStrike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крепим основу  </a:t>
            </a:r>
            <a:r>
              <a:rPr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7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броши. </a:t>
            </a:r>
            <a:r>
              <a:rPr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7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Брошь-бант готова!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7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8" name="Изображение32"/>
          <p:cNvPicPr/>
          <p:nvPr/>
        </p:nvPicPr>
        <p:blipFill>
          <a:blip r:embed="rId2" cstate="print"/>
          <a:stretch/>
        </p:blipFill>
        <p:spPr>
          <a:xfrm>
            <a:off x="1631504" y="1268760"/>
            <a:ext cx="6046992" cy="52088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677160" y="282960"/>
            <a:ext cx="8947232" cy="152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 dirty="0">
                <a:solidFill>
                  <a:srgbClr val="C00000"/>
                </a:solidFill>
                <a:latin typeface="Times New Roman"/>
              </a:rPr>
              <a:t>   </a:t>
            </a:r>
            <a:r>
              <a:rPr lang="ru-RU" sz="6000" b="1" strike="noStrike" spc="-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6000" b="1" strike="noStrike" spc="-1" dirty="0" smtClean="0">
                <a:solidFill>
                  <a:srgbClr val="FF0000"/>
                </a:solidFill>
                <a:latin typeface="Times New Roman"/>
              </a:rPr>
              <a:t>Спасибо </a:t>
            </a:r>
            <a:r>
              <a:rPr lang="ru-RU" sz="6000" b="1" strike="noStrike" spc="-1" dirty="0">
                <a:solidFill>
                  <a:srgbClr val="FF0000"/>
                </a:solidFill>
                <a:latin typeface="Times New Roman"/>
              </a:rPr>
              <a:t>за внимание!</a:t>
            </a:r>
            <a:endParaRPr lang="ru-RU" sz="6000" b="0" strike="noStrike" spc="-1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Изображение34"/>
          <p:cNvPicPr/>
          <p:nvPr/>
        </p:nvPicPr>
        <p:blipFill>
          <a:blip r:embed="rId2" cstate="print"/>
          <a:stretch/>
        </p:blipFill>
        <p:spPr>
          <a:xfrm>
            <a:off x="1847528" y="1268760"/>
            <a:ext cx="6412000" cy="533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Изображение8"/>
          <p:cNvPicPr/>
          <p:nvPr/>
        </p:nvPicPr>
        <p:blipFill>
          <a:blip r:embed="rId2" cstate="print"/>
          <a:stretch/>
        </p:blipFill>
        <p:spPr>
          <a:xfrm>
            <a:off x="479376" y="332656"/>
            <a:ext cx="8928992" cy="59046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991080" y="240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90C226"/>
                </a:solidFill>
                <a:latin typeface="Trebuchet MS"/>
              </a:rPr>
              <a:t>   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0" y="260648"/>
            <a:ext cx="9552384" cy="187220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9800" b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60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ЗАГОТОВКИ</a:t>
            </a:r>
            <a:r>
              <a:rPr lang="ru-RU" sz="60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четыре </a:t>
            </a:r>
            <a:r>
              <a:rPr lang="ru-RU" sz="60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отрезка георгиевской ленты:</a:t>
            </a:r>
            <a:r>
              <a:rPr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1 - 25 см;</a:t>
            </a:r>
            <a:r>
              <a:rPr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2 - 15см;</a:t>
            </a:r>
            <a:r>
              <a:rPr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3 - 10см;</a:t>
            </a:r>
            <a:r>
              <a:rPr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4 - 7см.</a:t>
            </a:r>
            <a:endParaRPr lang="ru-RU" sz="6000" b="0" strike="noStrike" spc="-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9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520" y="-46080"/>
            <a:ext cx="222120" cy="54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177" name="Изображение9"/>
          <p:cNvPicPr/>
          <p:nvPr/>
        </p:nvPicPr>
        <p:blipFill>
          <a:blip r:embed="rId2" cstate="print"/>
          <a:stretch/>
        </p:blipFill>
        <p:spPr>
          <a:xfrm>
            <a:off x="1919536" y="908720"/>
            <a:ext cx="7416824" cy="5400600"/>
          </a:xfrm>
          <a:prstGeom prst="rect">
            <a:avLst/>
          </a:prstGeom>
          <a:ln>
            <a:noFill/>
          </a:ln>
        </p:spPr>
      </p:pic>
      <p:sp>
        <p:nvSpPr>
          <p:cNvPr id="178" name="CustomShape 4"/>
          <p:cNvSpPr/>
          <p:nvPr/>
        </p:nvSpPr>
        <p:spPr>
          <a:xfrm flipV="1">
            <a:off x="0" y="-529200"/>
            <a:ext cx="5203080" cy="73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8560" y="0"/>
            <a:ext cx="12103200" cy="2469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90C226"/>
                </a:solidFill>
                <a:latin typeface="Trebuchet MS"/>
              </a:rPr>
              <a:t> 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0" y="0"/>
            <a:ext cx="11778120" cy="1262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911424" y="134485"/>
            <a:ext cx="8640960" cy="169277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1 этап: Делаем основу из ленты длиной 25см.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(Край ленты складываем вдвое и обрезаем ножницами, 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как указано на фото)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182" name="Изображение10"/>
          <p:cNvPicPr/>
          <p:nvPr/>
        </p:nvPicPr>
        <p:blipFill>
          <a:blip r:embed="rId2" cstate="print"/>
          <a:stretch/>
        </p:blipFill>
        <p:spPr>
          <a:xfrm>
            <a:off x="623392" y="1556792"/>
            <a:ext cx="8784976" cy="46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3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0" y="0"/>
            <a:ext cx="12070800" cy="1436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90C226"/>
                </a:solidFill>
                <a:latin typeface="Trebuchet MS"/>
              </a:rPr>
              <a:t>                                 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2800" b="0" strike="noStrike" spc="-1">
                <a:solidFill>
                  <a:srgbClr val="90C226"/>
                </a:solidFill>
                <a:latin typeface="Trebuchet MS"/>
              </a:rPr>
              <a:t> </a:t>
            </a:r>
            <a:r>
              <a:t/>
            </a:r>
            <a:br/>
            <a:r>
              <a:rPr lang="ru-RU" sz="2800" b="0" strike="noStrike" spc="-1">
                <a:solidFill>
                  <a:srgbClr val="90C226"/>
                </a:solidFill>
                <a:latin typeface="Trebuchet MS"/>
              </a:rPr>
              <a:t>Такой способ обработки края ленты называется "флажок".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677160" y="2160720"/>
            <a:ext cx="7638840" cy="45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0" y="591120"/>
            <a:ext cx="12191760" cy="54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186" name="Изображение11"/>
          <p:cNvPicPr/>
          <p:nvPr/>
        </p:nvPicPr>
        <p:blipFill>
          <a:blip r:embed="rId2" cstate="print"/>
          <a:stretch/>
        </p:blipFill>
        <p:spPr>
          <a:xfrm>
            <a:off x="479376" y="1340768"/>
            <a:ext cx="9073008" cy="1944216"/>
          </a:xfrm>
          <a:prstGeom prst="rect">
            <a:avLst/>
          </a:prstGeom>
          <a:ln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0" y="448560"/>
            <a:ext cx="12191760" cy="106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     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C42F1A"/>
                </a:solidFill>
                <a:latin typeface="Times New Roman"/>
                <a:ea typeface="SimSun"/>
              </a:rPr>
              <a:t>                                  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88" name="Изображение12"/>
          <p:cNvPicPr/>
          <p:nvPr/>
        </p:nvPicPr>
        <p:blipFill>
          <a:blip r:embed="rId3" cstate="print"/>
          <a:stretch/>
        </p:blipFill>
        <p:spPr>
          <a:xfrm>
            <a:off x="479376" y="4149080"/>
            <a:ext cx="9001000" cy="2088232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6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7"/>
          <p:cNvSpPr/>
          <p:nvPr/>
        </p:nvSpPr>
        <p:spPr>
          <a:xfrm>
            <a:off x="5040" y="319320"/>
            <a:ext cx="26028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  <a:ea typeface="SimSun"/>
              </a:rPr>
              <a:t>,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2" name="CustomShape 8"/>
          <p:cNvSpPr/>
          <p:nvPr/>
        </p:nvSpPr>
        <p:spPr>
          <a:xfrm>
            <a:off x="348480" y="3362400"/>
            <a:ext cx="112554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</a:rPr>
              <a:t>         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Обрезанные края обрабатываем спичками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3" name="CustomShape 9"/>
          <p:cNvSpPr/>
          <p:nvPr/>
        </p:nvSpPr>
        <p:spPr>
          <a:xfrm>
            <a:off x="49320" y="-162879"/>
            <a:ext cx="9647080" cy="12311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00000"/>
                </a:solidFill>
                <a:latin typeface="Times New Roman"/>
                <a:ea typeface="SimSun"/>
              </a:rPr>
              <a:t>    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Times New Roman"/>
                <a:ea typeface="SimSun"/>
              </a:rPr>
              <a:t>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SimSun"/>
              </a:rPr>
              <a:t>Такой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способ обработки края ленты называется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SimSun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FF0000"/>
                </a:solidFill>
                <a:latin typeface="Times New Roman"/>
                <a:ea typeface="SimSun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Times New Roman"/>
                <a:ea typeface="SimSun"/>
              </a:rPr>
              <a:t>                                            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SimSun"/>
              </a:rPr>
              <a:t>"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флажок".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68880" y="231840"/>
            <a:ext cx="8667480" cy="3054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</a:rPr>
              <a:t>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</a:rPr>
              <a:t>  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этап: Формируем из ленты петельку. 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 линиям, указанным на фото, на внутреннюю сторону наносим клей, тем самым фиксируем заданную форму. 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Примечание: чем дальше друг от друга вы разведете края ленты, тем объемнее окажется верхняя часть (петелька).</a:t>
            </a:r>
            <a:endParaRPr lang="ru-RU" sz="24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675360" y="5965200"/>
            <a:ext cx="565560" cy="7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</p:txBody>
      </p:sp>
      <p:sp>
        <p:nvSpPr>
          <p:cNvPr id="196" name="CustomShape 3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Изображение13"/>
          <p:cNvPicPr/>
          <p:nvPr/>
        </p:nvPicPr>
        <p:blipFill>
          <a:blip r:embed="rId2" cstate="print"/>
          <a:stretch/>
        </p:blipFill>
        <p:spPr>
          <a:xfrm>
            <a:off x="1343472" y="2348880"/>
            <a:ext cx="7272808" cy="42484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0" y="0"/>
            <a:ext cx="12007440" cy="848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 lnSpcReduction="10000"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48480" y="6074280"/>
            <a:ext cx="11843280" cy="783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Основа готова. Приступаем непосредственно к выполнению банта.</a:t>
            </a:r>
            <a:r>
              <a:t/>
            </a:r>
            <a:br/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Края оставшихся трех отрезков обрабатываем над огнем, край фиксируем пинцетов во избежание ожогов. Да и край получается ровнее!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0" y="365351"/>
            <a:ext cx="9408368" cy="10772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42F1A"/>
                </a:solidFill>
                <a:latin typeface="Times New Roman"/>
                <a:ea typeface="SimSun"/>
              </a:rPr>
              <a:t> </a:t>
            </a:r>
            <a:r>
              <a:rPr lang="ru-RU" sz="3200" b="1" strike="noStrike" spc="-1" dirty="0" smtClean="0">
                <a:solidFill>
                  <a:srgbClr val="C42F1A"/>
                </a:solidFill>
                <a:latin typeface="Times New Roman"/>
                <a:ea typeface="SimSun"/>
              </a:rPr>
              <a:t>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SimSun"/>
              </a:rPr>
              <a:t>На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SimSun"/>
              </a:rPr>
              <a:t>оборотной стороне ленту тоже желательно зафиксировать.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201" name="Изображение14"/>
          <p:cNvPicPr/>
          <p:nvPr/>
        </p:nvPicPr>
        <p:blipFill>
          <a:blip r:embed="rId2" cstate="print"/>
          <a:stretch/>
        </p:blipFill>
        <p:spPr>
          <a:xfrm>
            <a:off x="1847528" y="1124744"/>
            <a:ext cx="5963424" cy="54144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6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Изображение15"/>
          <p:cNvPicPr/>
          <p:nvPr/>
        </p:nvPicPr>
        <p:blipFill>
          <a:blip r:embed="rId2" cstate="print"/>
          <a:stretch/>
        </p:blipFill>
        <p:spPr>
          <a:xfrm>
            <a:off x="407368" y="2276872"/>
            <a:ext cx="9145016" cy="3081888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2520" y="319320"/>
            <a:ext cx="22212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404664"/>
            <a:ext cx="928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этап: Приступаем непосредственно к выполнению банта.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Края оставшихся трех отрезков обрабатываем над огнем, край фиксируем пинцетов во избежание ожогов. Да и край получается ровнее .</a:t>
            </a:r>
            <a:endParaRPr lang="ru-RU" sz="24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</TotalTime>
  <Words>256</Words>
  <Application>Microsoft Office PowerPoint</Application>
  <PresentationFormat>Произвольный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группа.</dc:title>
  <dc:subject/>
  <dc:creator>Алекс</dc:creator>
  <dc:description/>
  <cp:lastModifiedBy>Admin</cp:lastModifiedBy>
  <cp:revision>39</cp:revision>
  <dcterms:created xsi:type="dcterms:W3CDTF">2015-10-07T16:32:20Z</dcterms:created>
  <dcterms:modified xsi:type="dcterms:W3CDTF">2020-10-14T16:08:21Z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