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IMG_20201111_18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20"/>
            <a:ext cx="9144000" cy="6877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комбинированного вида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« Колокольчик»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19200"/>
            <a:ext cx="7696200" cy="5334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altLang="ru-RU" b="1" i="1" u="sng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None/>
            </a:pPr>
            <a:endParaRPr lang="en-US" altLang="ru-RU" b="1" i="1" u="sng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None/>
            </a:pPr>
            <a:endParaRPr lang="en-US" altLang="ru-RU" sz="5100" b="1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None/>
            </a:pPr>
            <a:endParaRPr lang="en-US" altLang="ru-RU" sz="5100" b="1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None/>
            </a:pPr>
            <a:r>
              <a:rPr lang="ru-RU" altLang="ru-RU" sz="90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Социально -  коммуникативное развитие детей дошкольного возраста </a:t>
            </a:r>
            <a:br>
              <a:rPr lang="ru-RU" altLang="ru-RU" sz="90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90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(в соответствии с ФГОС)</a:t>
            </a:r>
          </a:p>
          <a:p>
            <a:pPr algn="ctr">
              <a:buNone/>
            </a:pPr>
            <a:endParaRPr lang="ru-RU" altLang="ru-RU" b="1" i="1" u="sng" dirty="0">
              <a:solidFill>
                <a:srgbClr val="2115B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None/>
            </a:pPr>
            <a:endParaRPr lang="ru-RU" altLang="ru-RU" b="1" i="1" u="sng" dirty="0" smtClean="0">
              <a:solidFill>
                <a:srgbClr val="2115B7"/>
              </a:solidFill>
              <a:latin typeface="Times New Roman" pitchFamily="16" charset="0"/>
              <a:cs typeface="Times New Roman" pitchFamily="1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с.Куйбышево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878D4-C5F3-4FC2-ACB2-9EC55C928F1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1268413"/>
            <a:ext cx="7521575" cy="4129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задачи, их широкая вариативность.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проектов.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коллекционирования.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театрализованной деятельности.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литературно-игровых форм (сочинение с детьми загадок, стихотворные игры, сочинение с детьми лимериков (форма коротких стихов)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детей.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12294" name="Заголовок 1"/>
          <p:cNvSpPr txBox="1">
            <a:spLocks/>
          </p:cNvSpPr>
          <p:nvPr/>
        </p:nvSpPr>
        <p:spPr bwMode="auto">
          <a:xfrm>
            <a:off x="822325" y="365125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Старший дошкольный возраст </a:t>
            </a:r>
            <a:r>
              <a:rPr lang="ru-RU" altLang="ru-RU" sz="4400" dirty="0">
                <a:solidFill>
                  <a:srgbClr val="FF0000"/>
                </a:solidFill>
                <a:latin typeface="Calibri" pitchFamily="32" charset="0"/>
              </a:rPr>
              <a:t/>
            </a:r>
            <a:br>
              <a:rPr lang="ru-RU" altLang="ru-RU" sz="4400" dirty="0">
                <a:solidFill>
                  <a:srgbClr val="FF0000"/>
                </a:solidFill>
                <a:latin typeface="Calibri" pitchFamily="32" charset="0"/>
              </a:rPr>
            </a:br>
            <a:endParaRPr lang="ru-RU" altLang="ru-RU" sz="4400" dirty="0">
              <a:solidFill>
                <a:srgbClr val="FF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ИКТ позволяет: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72964"/>
                </a:solidFill>
              </a:rPr>
              <a:t>1. Показать информацию на экране в игровой форме, что вызывает у детей огромный интерес, так как это отвечает основному виду деятельности дошкольника – игре.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6600CC"/>
                </a:solidFill>
              </a:rPr>
              <a:t>2. В доступной форме, ярко, образно, преподнести дошкольникам материал, что соответствует наглядно – образному мышлению детей дошкольного возраста.</a:t>
            </a:r>
            <a:br>
              <a:rPr lang="ru-RU" b="1" dirty="0" smtClean="0">
                <a:solidFill>
                  <a:srgbClr val="6600CC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3. Привлечь внимание детей движением, звуком, мультипликацией</a:t>
            </a:r>
          </a:p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C000"/>
                </a:solidFill>
              </a:rPr>
              <a:t>4. Способствовать развитию у дошкольников исследовательских способностей, познавательной активности, навыков и талантов.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5. Поощрять детей при решении проблемных задач и преодолении трудностей.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2130425"/>
            <a:ext cx="7848600" cy="1470025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Социально - коммуникативное развитие в ДОУ (согласно ФГОС ДО) :</a:t>
            </a:r>
            <a:r>
              <a:rPr lang="ru-RU" altLang="ru-RU" sz="1800" b="1" i="1" dirty="0" smtClean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b="1" i="1" dirty="0" smtClean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b="1" i="1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-  усвоение норм и ценностей, принятых в обществе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-  развитие общения и взаимодействия ребёнка со взрослыми и сверстниками;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-  становление самостоятельности, целенаправленности и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саморегуляции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собственных действий;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- развитие социального и эмоционального интеллекта, эмоциональной отзывчивости, формирование готовности к совместной деятельности со сверстниками, уважительного отношения и чувства принадлежности к своей семье и к сообществу людей;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-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b="1" i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b="1" i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1800" dirty="0"/>
          </a:p>
        </p:txBody>
      </p:sp>
      <p:pic>
        <p:nvPicPr>
          <p:cNvPr id="11267" name="Picture 3" descr="C:\Users\4880~1\AppData\Local\Temp\Rar$DIa6280.15118\DSC0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2844800" cy="2133600"/>
          </a:xfrm>
          <a:prstGeom prst="rect">
            <a:avLst/>
          </a:prstGeom>
          <a:noFill/>
        </p:spPr>
      </p:pic>
      <p:pic>
        <p:nvPicPr>
          <p:cNvPr id="7" name="Picture 7" descr="F:\фото для  банера\IMG-20190418-WA0024.jpg"/>
          <p:cNvPicPr>
            <a:picLocks noChangeAspect="1" noChangeArrowheads="1"/>
          </p:cNvPicPr>
          <p:nvPr/>
        </p:nvPicPr>
        <p:blipFill>
          <a:blip r:embed="rId4" cstate="print"/>
          <a:srcRect l="4453" t="13741"/>
          <a:stretch>
            <a:fillRect/>
          </a:stretch>
        </p:blipFill>
        <p:spPr bwMode="auto">
          <a:xfrm>
            <a:off x="5334000" y="4495800"/>
            <a:ext cx="3581400" cy="219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Социально – коммуникативное развитие дошкольника </a:t>
            </a:r>
            <a:br>
              <a:rPr lang="ru-RU" alt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направлено на решение следующих задач: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Формирование положительного отношения и чувства принадлежности к своей семье, малой и большой Родины.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Формирование основ собственной безопасности и безопасности окружающего мира «в быту, социуме, природе».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3. Овладение элементарными общепринятыми нормами и правилами поведения в социуме на основе первичных </a:t>
            </a:r>
            <a:r>
              <a:rPr lang="ru-RU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моральных представлений о том, «что такое хорошо и что такое плохо».</a:t>
            </a:r>
          </a:p>
          <a:p>
            <a:pPr eaLnBrk="1" hangingPunct="1">
              <a:defRPr/>
            </a:pPr>
            <a:endParaRPr lang="ru-RU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4.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</a:t>
            </a:r>
          </a:p>
          <a:p>
            <a:pPr eaLnBrk="1" hangingPunct="1">
              <a:defRPr/>
            </a:pPr>
            <a:endParaRPr lang="ru-RU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2115B7"/>
                </a:solidFill>
                <a:latin typeface="Times New Roman" pitchFamily="18" charset="0"/>
                <a:cs typeface="Times New Roman" pitchFamily="18" charset="0"/>
              </a:rPr>
              <a:t>5. Развитие эмоционально – ценностного восприятия произведения искусства       (словесного, музыкального, изобразительного), мира природы.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Формы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42671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i="1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4900" b="1" i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1. НОД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2.Проблемные ситуации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3. </a:t>
            </a:r>
            <a:r>
              <a:rPr lang="ru-RU" sz="4900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Поисково</a:t>
            </a: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– творческие задания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4. Сюжетно – ролевые, </a:t>
            </a:r>
            <a:r>
              <a:rPr lang="ru-RU" sz="4900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досуговые</a:t>
            </a: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, обучающие, народные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и дидактические игры.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5. Познавательные беседы.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6. Просмотр видеофильмов.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7. Театрализованные постановки.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8. Музыкальные досуги, развлечения.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9. Интерактивные игры, презентации и др.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10. Экскурсии.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11. Музейная педагогика и краеведение.</a:t>
            </a:r>
          </a:p>
          <a:p>
            <a:pPr>
              <a:buNone/>
            </a:pPr>
            <a:endParaRPr lang="ru-RU" sz="5100" dirty="0">
              <a:solidFill>
                <a:srgbClr val="6600C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None/>
            </a:pPr>
            <a:endParaRPr lang="ru-RU" sz="5100" dirty="0" smtClean="0">
              <a:solidFill>
                <a:srgbClr val="6600CC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6600CC"/>
                </a:solidFill>
                <a:latin typeface="Impact" pitchFamily="34" charset="0"/>
              </a:rPr>
              <a:t/>
            </a:r>
            <a:br>
              <a:rPr lang="ru-RU" sz="5100" dirty="0" smtClean="0">
                <a:solidFill>
                  <a:srgbClr val="6600CC"/>
                </a:solidFill>
                <a:latin typeface="Impact" pitchFamily="34" charset="0"/>
              </a:rPr>
            </a:br>
            <a:endParaRPr lang="ru-RU" sz="5100" dirty="0"/>
          </a:p>
        </p:txBody>
      </p:sp>
      <p:pic>
        <p:nvPicPr>
          <p:cNvPr id="9219" name="Picture 3" descr="C:\Users\4880~1\AppData\Local\Temp\Rar$DIa6280.21611\DSC00360.JPG"/>
          <p:cNvPicPr>
            <a:picLocks noChangeAspect="1" noChangeArrowheads="1"/>
          </p:cNvPicPr>
          <p:nvPr/>
        </p:nvPicPr>
        <p:blipFill>
          <a:blip r:embed="rId3" cstate="print"/>
          <a:srcRect b="1"/>
          <a:stretch>
            <a:fillRect/>
          </a:stretch>
        </p:blipFill>
        <p:spPr bwMode="auto">
          <a:xfrm>
            <a:off x="6096000" y="2438400"/>
            <a:ext cx="3048000" cy="2286000"/>
          </a:xfrm>
          <a:prstGeom prst="rect">
            <a:avLst/>
          </a:prstGeom>
          <a:noFill/>
        </p:spPr>
      </p:pic>
      <p:pic>
        <p:nvPicPr>
          <p:cNvPr id="9220" name="Picture 4" descr="D:\4\IMG_20201103_102146.jpg"/>
          <p:cNvPicPr>
            <a:picLocks noChangeAspect="1" noChangeArrowheads="1"/>
          </p:cNvPicPr>
          <p:nvPr/>
        </p:nvPicPr>
        <p:blipFill>
          <a:blip r:embed="rId4" cstate="print"/>
          <a:srcRect l="16935" t="38710" r="17742"/>
          <a:stretch>
            <a:fillRect/>
          </a:stretch>
        </p:blipFill>
        <p:spPr bwMode="auto">
          <a:xfrm>
            <a:off x="3276600" y="4267200"/>
            <a:ext cx="3200400" cy="2252133"/>
          </a:xfrm>
          <a:prstGeom prst="rect">
            <a:avLst/>
          </a:prstGeom>
          <a:noFill/>
        </p:spPr>
      </p:pic>
      <p:pic>
        <p:nvPicPr>
          <p:cNvPr id="9221" name="Picture 5" descr="D:\Все мое по работе\все с белой флешки\мое\библиотека\DSCN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3251200" cy="2438400"/>
          </a:xfrm>
          <a:prstGeom prst="rect">
            <a:avLst/>
          </a:prstGeom>
          <a:noFill/>
        </p:spPr>
      </p:pic>
      <p:pic>
        <p:nvPicPr>
          <p:cNvPr id="9222" name="Picture 6" descr="C:\Users\4880~1\AppData\Local\Temp\Rar$DIa6964.22394\IMG_20180316_100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04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B85D8-8D3F-41BB-8813-E1DAF7CA1E4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2571750" y="1857375"/>
            <a:ext cx="4357688" cy="27860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6600CC"/>
                </a:solidFill>
                <a:latin typeface="Arial Black" pitchFamily="34" charset="0"/>
              </a:rPr>
              <a:t>Социально-коммуникативное развитие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714750" y="642938"/>
            <a:ext cx="2214563" cy="1357312"/>
          </a:xfrm>
          <a:prstGeom prst="ellipse">
            <a:avLst/>
          </a:prstGeom>
          <a:solidFill>
            <a:srgbClr val="E658C8"/>
          </a:solidFill>
          <a:ln>
            <a:solidFill>
              <a:srgbClr val="CC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Я САМ</a:t>
            </a:r>
          </a:p>
        </p:txBody>
      </p:sp>
      <p:sp>
        <p:nvSpPr>
          <p:cNvPr id="9" name="Овал 8"/>
          <p:cNvSpPr/>
          <p:nvPr/>
        </p:nvSpPr>
        <p:spPr>
          <a:xfrm>
            <a:off x="6572250" y="1214438"/>
            <a:ext cx="1928813" cy="1357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ОБЖ</a:t>
            </a:r>
          </a:p>
        </p:txBody>
      </p:sp>
      <p:sp>
        <p:nvSpPr>
          <p:cNvPr id="10" name="Овал 9"/>
          <p:cNvSpPr/>
          <p:nvPr/>
        </p:nvSpPr>
        <p:spPr>
          <a:xfrm>
            <a:off x="6084888" y="4797425"/>
            <a:ext cx="1928812" cy="1357313"/>
          </a:xfrm>
          <a:prstGeom prst="ellipse">
            <a:avLst/>
          </a:prstGeom>
          <a:solidFill>
            <a:srgbClr val="F72964"/>
          </a:solidFill>
          <a:ln>
            <a:solidFill>
              <a:srgbClr val="BB2C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Правовое воспитание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57563" y="5000625"/>
            <a:ext cx="2000250" cy="1357313"/>
          </a:xfrm>
          <a:prstGeom prst="ellipse">
            <a:avLst/>
          </a:prstGeom>
          <a:solidFill>
            <a:srgbClr val="2CCEF4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115B7"/>
                </a:solidFill>
              </a:rPr>
              <a:t>Человек в истории и культуре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16688" y="3357563"/>
            <a:ext cx="2287587" cy="13573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Предметный мир</a:t>
            </a:r>
          </a:p>
        </p:txBody>
      </p:sp>
      <p:sp>
        <p:nvSpPr>
          <p:cNvPr id="13" name="Овал 12"/>
          <p:cNvSpPr/>
          <p:nvPr/>
        </p:nvSpPr>
        <p:spPr>
          <a:xfrm>
            <a:off x="928688" y="642938"/>
            <a:ext cx="2143125" cy="135731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itchFamily="34" charset="0"/>
              </a:rPr>
              <a:t>Труд взрослых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7188" y="2428875"/>
            <a:ext cx="2214562" cy="15001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Я и другие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714375" y="4071938"/>
            <a:ext cx="2214563" cy="1428750"/>
          </a:xfrm>
          <a:prstGeom prst="ellipse">
            <a:avLst/>
          </a:prstGeom>
          <a:solidFill>
            <a:srgbClr val="E3F12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Моя Родина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2571724" y="1857355"/>
            <a:ext cx="4357688" cy="27860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6600CC"/>
                </a:solidFill>
                <a:latin typeface="Arial Black" pitchFamily="34" charset="0"/>
              </a:rPr>
              <a:t>Социально-коммуникативное развитие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3714724" y="642918"/>
            <a:ext cx="2214563" cy="1357312"/>
          </a:xfrm>
          <a:prstGeom prst="ellipse">
            <a:avLst/>
          </a:prstGeom>
          <a:solidFill>
            <a:srgbClr val="E658C8"/>
          </a:solidFill>
          <a:ln>
            <a:solidFill>
              <a:srgbClr val="CC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Я САМ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72224" y="1214418"/>
            <a:ext cx="1928813" cy="1357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ОБЖ</a:t>
            </a:r>
          </a:p>
        </p:txBody>
      </p:sp>
      <p:sp>
        <p:nvSpPr>
          <p:cNvPr id="19" name="Овал 18"/>
          <p:cNvSpPr/>
          <p:nvPr/>
        </p:nvSpPr>
        <p:spPr>
          <a:xfrm>
            <a:off x="6084862" y="4797405"/>
            <a:ext cx="1928812" cy="1357313"/>
          </a:xfrm>
          <a:prstGeom prst="ellipse">
            <a:avLst/>
          </a:prstGeom>
          <a:solidFill>
            <a:srgbClr val="F72964"/>
          </a:solidFill>
          <a:ln>
            <a:solidFill>
              <a:srgbClr val="BB2C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Правовое воспитание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3357537" y="5000605"/>
            <a:ext cx="2000250" cy="1357313"/>
          </a:xfrm>
          <a:prstGeom prst="ellipse">
            <a:avLst/>
          </a:prstGeom>
          <a:solidFill>
            <a:srgbClr val="2CCEF4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115B7"/>
                </a:solidFill>
              </a:rPr>
              <a:t>Человек в истории и культуре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6662" y="3357543"/>
            <a:ext cx="2287587" cy="13573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Предметный мир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928662" y="642918"/>
            <a:ext cx="2143125" cy="135731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itchFamily="34" charset="0"/>
              </a:rPr>
              <a:t>Труд взрослых</a:t>
            </a:r>
          </a:p>
        </p:txBody>
      </p:sp>
      <p:sp>
        <p:nvSpPr>
          <p:cNvPr id="23" name="Овал 22"/>
          <p:cNvSpPr/>
          <p:nvPr/>
        </p:nvSpPr>
        <p:spPr>
          <a:xfrm>
            <a:off x="357162" y="2428855"/>
            <a:ext cx="2214562" cy="15001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Я и другие</a:t>
            </a:r>
          </a:p>
        </p:txBody>
      </p:sp>
      <p:sp>
        <p:nvSpPr>
          <p:cNvPr id="24" name="Овал 23"/>
          <p:cNvSpPr/>
          <p:nvPr/>
        </p:nvSpPr>
        <p:spPr>
          <a:xfrm>
            <a:off x="714349" y="4071918"/>
            <a:ext cx="2214563" cy="1428750"/>
          </a:xfrm>
          <a:prstGeom prst="ellipse">
            <a:avLst/>
          </a:prstGeom>
          <a:solidFill>
            <a:srgbClr val="E3F12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Моя 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96C22-A0E1-4EC6-8F33-5489D9D7D33E}" type="slidenum">
              <a:rPr lang="ru-RU" altLang="ru-RU"/>
              <a:pPr/>
              <a:t>6</a:t>
            </a:fld>
            <a:endParaRPr lang="ru-RU" altLang="ru-RU" dirty="0"/>
          </a:p>
        </p:txBody>
      </p:sp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1038225" y="201613"/>
            <a:ext cx="75215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Организационно - педагогические условия:</a:t>
            </a:r>
            <a:r>
              <a:rPr lang="ru-RU" altLang="ru-RU" sz="3600" dirty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3600" dirty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3600" dirty="0">
              <a:solidFill>
                <a:srgbClr val="2115B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3318" name="Объект 2"/>
          <p:cNvSpPr txBox="1">
            <a:spLocks/>
          </p:cNvSpPr>
          <p:nvPr/>
        </p:nvSpPr>
        <p:spPr bwMode="auto">
          <a:xfrm>
            <a:off x="684213" y="1506538"/>
            <a:ext cx="82296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Создание   атмосферы  доброжелательности, взаимопонимания и любви;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Обучение   умению  слушать и слышать другого;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Развитие  умения  использовать мимику, пантомимику и голос в общении;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Развитие  у детей навыков общения в различных  жизненных ситуациях;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Обучение  умению  использовать  формулы речевого этикета адресовано и мотивировано;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Воспитание  доброжелательного  отношения  к сверстникам;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Формирование  чувства симпатии между участниками общения;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Объяснение  детям, что неосторожно сказанное слово ранит, не менее больно, чем действие;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Обучение  умению детей владеть собой;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Развитие  умения  анализировать ситуацию;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Целенаправленное  формирование  у детей коммуникативных  навыков.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dirty="0"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-3048000" y="6096000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8532D-6C66-4D29-A33D-47F1528576D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1042988" y="765175"/>
            <a:ext cx="75215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Рекомендуемые  инновационные  формы работы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 детьми  по  «Социально-коммуникативному  развитию»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по ФГОС:</a:t>
            </a:r>
            <a:r>
              <a:rPr lang="ru-RU" altLang="ru-RU" sz="3600" dirty="0">
                <a:solidFill>
                  <a:srgbClr val="FF0000"/>
                </a:solidFill>
                <a:latin typeface="Calibri" pitchFamily="32" charset="0"/>
              </a:rPr>
              <a:t/>
            </a:r>
            <a:br>
              <a:rPr lang="ru-RU" altLang="ru-RU" sz="3600" dirty="0">
                <a:solidFill>
                  <a:srgbClr val="FF0000"/>
                </a:solidFill>
                <a:latin typeface="Calibri" pitchFamily="32" charset="0"/>
              </a:rPr>
            </a:br>
            <a:endParaRPr lang="ru-RU" altLang="ru-RU" sz="3600" dirty="0">
              <a:solidFill>
                <a:srgbClr val="FF0000"/>
              </a:solidFill>
              <a:latin typeface="Calibri" pitchFamily="32" charset="0"/>
            </a:endParaRPr>
          </a:p>
        </p:txBody>
      </p:sp>
      <p:pic>
        <p:nvPicPr>
          <p:cNvPr id="1026" name="Picture 2" descr="C:\Users\4880~1\AppData\Local\Temp\Rar$DIa3028.24804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199" cy="7010400"/>
          </a:xfrm>
          <a:prstGeom prst="rect">
            <a:avLst/>
          </a:prstGeom>
          <a:noFill/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56FD81-6AE8-43B3-970A-AE26F943AF4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245" name="Заголовок 1"/>
          <p:cNvSpPr txBox="1">
            <a:spLocks/>
          </p:cNvSpPr>
          <p:nvPr/>
        </p:nvSpPr>
        <p:spPr bwMode="auto">
          <a:xfrm>
            <a:off x="811213" y="561975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Младший дошкольный возраст </a:t>
            </a:r>
            <a:r>
              <a:rPr lang="ru-RU" altLang="ru-RU" sz="4400" dirty="0">
                <a:solidFill>
                  <a:srgbClr val="FF0000"/>
                </a:solidFill>
                <a:latin typeface="Calibri" pitchFamily="32" charset="0"/>
              </a:rPr>
              <a:t/>
            </a:r>
            <a:br>
              <a:rPr lang="ru-RU" altLang="ru-RU" sz="4400" dirty="0">
                <a:solidFill>
                  <a:srgbClr val="FF0000"/>
                </a:solidFill>
                <a:latin typeface="Calibri" pitchFamily="32" charset="0"/>
              </a:rPr>
            </a:br>
            <a:endParaRPr lang="ru-RU" altLang="ru-RU" sz="4400" dirty="0">
              <a:solidFill>
                <a:srgbClr val="FF0000"/>
              </a:solidFill>
              <a:latin typeface="Calibri" pitchFamily="32" charset="0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11188" y="1341438"/>
            <a:ext cx="79930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Вариативная организация игр-экспериментов и игр-путешествий предметного характера с детьми как основных методов воспитания;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Организация сюжетных игр;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Организация моментов радости, связанных с культурно-гигиеническими навыками и навыками ЗОЖ;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Простейшие поисковые и проблемные ситуации;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Игры с моделированием;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Литература и игра (чтение);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4380977_76-p-fon-dlya-prezentatsii-svetlii-nezhnii-odno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7315200"/>
          </a:xfrm>
          <a:prstGeom prst="rect">
            <a:avLst/>
          </a:prstGeom>
          <a:noFill/>
        </p:spPr>
      </p:pic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B4786B-639F-4C4B-9928-9774CFAA326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822325" y="1341438"/>
            <a:ext cx="75215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Организация сюжетно-ролевых игр;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Вариативная организация игровых проблемных ситуаций, игровых поисковых ситуаций, усложняющихся игр-экспериментирований и игр-путешествий, игр-этюдов.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Введение в процесс воспитания простейших ситуационных задач.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Беседы и совместная познавательная деятельность воспитателя и детей с элементами </a:t>
            </a:r>
            <a:r>
              <a:rPr lang="ru-RU" altLang="ru-RU" sz="2600" dirty="0">
                <a:latin typeface="Times New Roman" pitchFamily="16" charset="0"/>
                <a:cs typeface="Times New Roman" pitchFamily="16" charset="0"/>
              </a:rPr>
              <a:t>игры.</a:t>
            </a:r>
          </a:p>
        </p:txBody>
      </p:sp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822325" y="476250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Средний  дошкольный возраст </a:t>
            </a:r>
            <a:r>
              <a:rPr lang="ru-RU" altLang="ru-RU" sz="4000" dirty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4000" dirty="0">
                <a:solidFill>
                  <a:srgbClr val="2115B7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4000" dirty="0">
              <a:solidFill>
                <a:srgbClr val="2115B7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7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440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Муниципальное бюджетное образовательное учреждение детский сад комбинированного вида  №1 « Колокольчик»</vt:lpstr>
      <vt:lpstr> Социально - коммуникативное развитие в ДОУ (согласно ФГОС ДО) :  -  усвоение норм и ценностей, принятых в обществе  -  развитие общения и взаимодействия ребёнка со взрослыми и сверстниками;   -  становление самостоятельности, целенаправленности и саморегуляции собственных действий;   - развитие социального и эмоционального интеллекта, эмоциональной отзывчивости, формирование готовности к совместной деятельности со сверстниками, уважительного отношения и чувства принадлежности к своей семье и к сообществу людей;   - формирование позитивных установок к различным видам труда и творчества; формирование основ безопасного поведения в быту, социуме, природе.  </vt:lpstr>
      <vt:lpstr>Социально – коммуникативное развитие дошкольника  направлено на решение следующих задач:</vt:lpstr>
      <vt:lpstr> Формы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ИКТ позволяет: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комбинированного вида « Алёнушка»</dc:title>
  <dc:creator>Аленушка</dc:creator>
  <cp:lastModifiedBy>Полина</cp:lastModifiedBy>
  <cp:revision>18</cp:revision>
  <dcterms:created xsi:type="dcterms:W3CDTF">2020-11-20T05:43:55Z</dcterms:created>
  <dcterms:modified xsi:type="dcterms:W3CDTF">2021-11-14T18:48:07Z</dcterms:modified>
</cp:coreProperties>
</file>