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8" r:id="rId2"/>
    <p:sldId id="268" r:id="rId3"/>
    <p:sldId id="269" r:id="rId4"/>
    <p:sldId id="270" r:id="rId5"/>
    <p:sldId id="271" r:id="rId6"/>
    <p:sldId id="274" r:id="rId7"/>
    <p:sldId id="288" r:id="rId8"/>
    <p:sldId id="272" r:id="rId9"/>
    <p:sldId id="273" r:id="rId10"/>
    <p:sldId id="275" r:id="rId11"/>
    <p:sldId id="276" r:id="rId12"/>
    <p:sldId id="277" r:id="rId13"/>
    <p:sldId id="279" r:id="rId14"/>
    <p:sldId id="280" r:id="rId15"/>
    <p:sldId id="281" r:id="rId16"/>
    <p:sldId id="282" r:id="rId17"/>
    <p:sldId id="284" r:id="rId18"/>
    <p:sldId id="285" r:id="rId19"/>
    <p:sldId id="286" r:id="rId20"/>
    <p:sldId id="283" r:id="rId21"/>
    <p:sldId id="28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33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6FAAC-E7F5-4A72-9C94-781BC0E3A3FE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AE5C6-AA34-4DE0-BFF2-2A8BB9B5B7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920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70009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2428869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 развитие детей дошкольного возраста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489" y="857232"/>
            <a:ext cx="5681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Предметно-пространственная среда</a:t>
            </a:r>
          </a:p>
        </p:txBody>
      </p:sp>
      <p:sp>
        <p:nvSpPr>
          <p:cNvPr id="7172" name="AutoShape 4" descr="https://ramdou31.edumsko.ru/uploads/3000/2681/section/180591/P10400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 descr="C:\Users\Воспитатель\Desktop\P1040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000240"/>
            <a:ext cx="6715172" cy="4321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C:\Users\Воспитатель\Desktop\img13.jpg"/>
          <p:cNvPicPr>
            <a:picLocks noChangeAspect="1" noChangeArrowheads="1"/>
          </p:cNvPicPr>
          <p:nvPr/>
        </p:nvPicPr>
        <p:blipFill>
          <a:blip r:embed="rId3" cstate="print"/>
          <a:srcRect l="9961" t="9375" r="13281"/>
          <a:stretch>
            <a:fillRect/>
          </a:stretch>
        </p:blipFill>
        <p:spPr bwMode="auto">
          <a:xfrm>
            <a:off x="0" y="2643182"/>
            <a:ext cx="4786314" cy="4214818"/>
          </a:xfrm>
          <a:prstGeom prst="rect">
            <a:avLst/>
          </a:prstGeom>
          <a:noFill/>
        </p:spPr>
      </p:pic>
      <p:pic>
        <p:nvPicPr>
          <p:cNvPr id="8196" name="Picture 4" descr="C:\Users\Воспитатель\Desktop\из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690801"/>
            <a:ext cx="4357686" cy="41671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5607" y="1000108"/>
            <a:ext cx="5277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Учебно-методический материал.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6588" y="0"/>
            <a:ext cx="5986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Продуктивная деятельность с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детьми.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Воспитатель\Desktop\для презентации\DSC04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71480"/>
            <a:ext cx="4571999" cy="3000397"/>
          </a:xfrm>
          <a:prstGeom prst="rect">
            <a:avLst/>
          </a:prstGeom>
          <a:noFill/>
        </p:spPr>
      </p:pic>
      <p:pic>
        <p:nvPicPr>
          <p:cNvPr id="9220" name="Picture 4" descr="C:\Users\Воспитатель\Desktop\для презентации\SAM_2825.JPG"/>
          <p:cNvPicPr>
            <a:picLocks noChangeAspect="1" noChangeArrowheads="1"/>
          </p:cNvPicPr>
          <p:nvPr/>
        </p:nvPicPr>
        <p:blipFill>
          <a:blip r:embed="rId4" cstate="print"/>
          <a:srcRect r="22780"/>
          <a:stretch>
            <a:fillRect/>
          </a:stretch>
        </p:blipFill>
        <p:spPr bwMode="auto">
          <a:xfrm>
            <a:off x="4629671" y="3429000"/>
            <a:ext cx="4514329" cy="3429000"/>
          </a:xfrm>
          <a:prstGeom prst="rect">
            <a:avLst/>
          </a:prstGeom>
          <a:noFill/>
        </p:spPr>
      </p:pic>
      <p:pic>
        <p:nvPicPr>
          <p:cNvPr id="9221" name="Picture 5" descr="C:\Users\Воспитатель\Desktop\для презентации\DSC04618.JPG"/>
          <p:cNvPicPr>
            <a:picLocks noChangeAspect="1" noChangeArrowheads="1"/>
          </p:cNvPicPr>
          <p:nvPr/>
        </p:nvPicPr>
        <p:blipFill>
          <a:blip r:embed="rId5" cstate="print"/>
          <a:srcRect l="16114" t="10154" b="9765"/>
          <a:stretch>
            <a:fillRect/>
          </a:stretch>
        </p:blipFill>
        <p:spPr bwMode="auto">
          <a:xfrm>
            <a:off x="0" y="3500438"/>
            <a:ext cx="4643438" cy="3357562"/>
          </a:xfrm>
          <a:prstGeom prst="rect">
            <a:avLst/>
          </a:prstGeom>
          <a:noFill/>
        </p:spPr>
      </p:pic>
      <p:pic>
        <p:nvPicPr>
          <p:cNvPr id="9223" name="Picture 7" descr="C:\Users\Воспитатель\Desktop\для презентации\DSC05930.JPG"/>
          <p:cNvPicPr>
            <a:picLocks noChangeAspect="1" noChangeArrowheads="1"/>
          </p:cNvPicPr>
          <p:nvPr/>
        </p:nvPicPr>
        <p:blipFill>
          <a:blip r:embed="rId6" cstate="print"/>
          <a:srcRect t="21595"/>
          <a:stretch>
            <a:fillRect/>
          </a:stretch>
        </p:blipFill>
        <p:spPr bwMode="auto">
          <a:xfrm>
            <a:off x="4572000" y="500042"/>
            <a:ext cx="4572000" cy="3014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699" name="Picture 3" descr="C:\Users\Воспитатель\Desktop\для презентации\SAM_3724.JPG"/>
          <p:cNvPicPr>
            <a:picLocks noChangeAspect="1" noChangeArrowheads="1"/>
          </p:cNvPicPr>
          <p:nvPr/>
        </p:nvPicPr>
        <p:blipFill>
          <a:blip r:embed="rId3" cstate="print"/>
          <a:srcRect l="8150" r="26642"/>
          <a:stretch>
            <a:fillRect/>
          </a:stretch>
        </p:blipFill>
        <p:spPr bwMode="auto">
          <a:xfrm>
            <a:off x="0" y="0"/>
            <a:ext cx="4429124" cy="3448586"/>
          </a:xfrm>
          <a:prstGeom prst="rect">
            <a:avLst/>
          </a:prstGeom>
          <a:noFill/>
        </p:spPr>
      </p:pic>
      <p:pic>
        <p:nvPicPr>
          <p:cNvPr id="29700" name="Picture 4" descr="C:\Users\Воспитатель\Desktop\для презентации\DSC049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0"/>
            <a:ext cx="4714876" cy="3428999"/>
          </a:xfrm>
          <a:prstGeom prst="rect">
            <a:avLst/>
          </a:prstGeom>
          <a:noFill/>
        </p:spPr>
      </p:pic>
      <p:pic>
        <p:nvPicPr>
          <p:cNvPr id="29701" name="Picture 5" descr="C:\Users\Воспитатель\Desktop\для презентации\DSC07339.JPG"/>
          <p:cNvPicPr>
            <a:picLocks noChangeAspect="1" noChangeArrowheads="1"/>
          </p:cNvPicPr>
          <p:nvPr/>
        </p:nvPicPr>
        <p:blipFill>
          <a:blip r:embed="rId5" cstate="print"/>
          <a:srcRect r="16929" b="14554"/>
          <a:stretch>
            <a:fillRect/>
          </a:stretch>
        </p:blipFill>
        <p:spPr bwMode="auto">
          <a:xfrm>
            <a:off x="0" y="3429000"/>
            <a:ext cx="4429124" cy="3416775"/>
          </a:xfrm>
          <a:prstGeom prst="rect">
            <a:avLst/>
          </a:prstGeom>
          <a:noFill/>
        </p:spPr>
      </p:pic>
      <p:pic>
        <p:nvPicPr>
          <p:cNvPr id="29702" name="Picture 6" descr="C:\Users\Воспитатель\Desktop\для презентации\DSC057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3393257"/>
            <a:ext cx="4714876" cy="34647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5" name="Picture 3" descr="C:\Users\Воспитатель\Desktop\для презентации\DSC08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14810" cy="3286124"/>
          </a:xfrm>
          <a:prstGeom prst="rect">
            <a:avLst/>
          </a:prstGeom>
          <a:noFill/>
        </p:spPr>
      </p:pic>
      <p:pic>
        <p:nvPicPr>
          <p:cNvPr id="28676" name="Picture 4" descr="C:\Users\Воспитатель\Desktop\для презентации\DSC095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214686"/>
            <a:ext cx="5143504" cy="3643314"/>
          </a:xfrm>
          <a:prstGeom prst="rect">
            <a:avLst/>
          </a:prstGeom>
          <a:noFill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86124"/>
            <a:ext cx="4143372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0"/>
            <a:ext cx="492919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71487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45005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 descr="C:\Users\Воспитатель\Desktop\для презентации\DSC05902.JPG"/>
          <p:cNvPicPr>
            <a:picLocks noChangeAspect="1" noChangeArrowheads="1"/>
          </p:cNvPicPr>
          <p:nvPr/>
        </p:nvPicPr>
        <p:blipFill>
          <a:blip r:embed="rId5" cstate="print"/>
          <a:srcRect t="16239"/>
          <a:stretch>
            <a:fillRect/>
          </a:stretch>
        </p:blipFill>
        <p:spPr bwMode="auto">
          <a:xfrm>
            <a:off x="0" y="3357562"/>
            <a:ext cx="4662347" cy="3500438"/>
          </a:xfrm>
          <a:prstGeom prst="rect">
            <a:avLst/>
          </a:prstGeom>
          <a:noFill/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357562"/>
            <a:ext cx="45720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5776"/>
            <a:ext cx="9144000" cy="6858000"/>
          </a:xfrm>
          <a:prstGeom prst="rect">
            <a:avLst/>
          </a:prstGeom>
          <a:noFill/>
        </p:spPr>
      </p:pic>
      <p:pic>
        <p:nvPicPr>
          <p:cNvPr id="31747" name="Picture 3" descr="C:\Users\Воспитатель\Desktop\для презентации\DSC017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85776"/>
            <a:ext cx="4714876" cy="3643338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 t="22449" b="12245"/>
          <a:stretch>
            <a:fillRect/>
          </a:stretch>
        </p:blipFill>
        <p:spPr bwMode="auto">
          <a:xfrm>
            <a:off x="4714876" y="-285776"/>
            <a:ext cx="442912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Воспитатель\Desktop\для презентации\IMG_20201210_102548.jpg"/>
          <p:cNvPicPr>
            <a:picLocks noChangeAspect="1" noChangeArrowheads="1"/>
          </p:cNvPicPr>
          <p:nvPr/>
        </p:nvPicPr>
        <p:blipFill>
          <a:blip r:embed="rId5" cstate="print"/>
          <a:srcRect l="6024" t="31198" r="6620"/>
          <a:stretch>
            <a:fillRect/>
          </a:stretch>
        </p:blipFill>
        <p:spPr bwMode="auto">
          <a:xfrm>
            <a:off x="0" y="3286124"/>
            <a:ext cx="4714876" cy="357187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t="24239" b="12600"/>
          <a:stretch>
            <a:fillRect/>
          </a:stretch>
        </p:blipFill>
        <p:spPr bwMode="auto">
          <a:xfrm>
            <a:off x="4714876" y="3286124"/>
            <a:ext cx="4429124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1538" y="285728"/>
            <a:ext cx="3421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1" name="Picture 3" descr="C:\Users\Воспитатель\Desktop\для презентации\DSC005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70"/>
            <a:ext cx="4548155" cy="3196827"/>
          </a:xfrm>
          <a:prstGeom prst="rect">
            <a:avLst/>
          </a:prstGeom>
          <a:noFill/>
        </p:spPr>
      </p:pic>
      <p:pic>
        <p:nvPicPr>
          <p:cNvPr id="2052" name="Picture 4" descr="C:\Users\Воспитатель\Desktop\для презентации\DSC00569.JPG"/>
          <p:cNvPicPr>
            <a:picLocks noChangeAspect="1" noChangeArrowheads="1"/>
          </p:cNvPicPr>
          <p:nvPr/>
        </p:nvPicPr>
        <p:blipFill>
          <a:blip r:embed="rId4" cstate="print"/>
          <a:srcRect t="29495"/>
          <a:stretch>
            <a:fillRect/>
          </a:stretch>
        </p:blipFill>
        <p:spPr bwMode="auto">
          <a:xfrm>
            <a:off x="4523894" y="928670"/>
            <a:ext cx="4620106" cy="3214710"/>
          </a:xfrm>
          <a:prstGeom prst="rect">
            <a:avLst/>
          </a:prstGeom>
          <a:noFill/>
        </p:spPr>
      </p:pic>
      <p:pic>
        <p:nvPicPr>
          <p:cNvPr id="2053" name="Picture 5" descr="C:\Users\Воспитатель\Desktop\для презентации\IMG_0386.JPG"/>
          <p:cNvPicPr>
            <a:picLocks noChangeAspect="1" noChangeArrowheads="1"/>
          </p:cNvPicPr>
          <p:nvPr/>
        </p:nvPicPr>
        <p:blipFill>
          <a:blip r:embed="rId5" cstate="print"/>
          <a:srcRect t="9709"/>
          <a:stretch>
            <a:fillRect/>
          </a:stretch>
        </p:blipFill>
        <p:spPr bwMode="auto">
          <a:xfrm>
            <a:off x="0" y="3857628"/>
            <a:ext cx="4519535" cy="3000372"/>
          </a:xfrm>
          <a:prstGeom prst="rect">
            <a:avLst/>
          </a:prstGeom>
          <a:noFill/>
        </p:spPr>
      </p:pic>
      <p:pic>
        <p:nvPicPr>
          <p:cNvPr id="2054" name="Picture 6" descr="C:\Users\Воспитатель\Desktop\для презентации\IMG-20180118-WA0028.jpg"/>
          <p:cNvPicPr>
            <a:picLocks noChangeAspect="1" noChangeArrowheads="1"/>
          </p:cNvPicPr>
          <p:nvPr/>
        </p:nvPicPr>
        <p:blipFill>
          <a:blip r:embed="rId6" cstate="print"/>
          <a:srcRect l="8750" t="15000" r="8748"/>
          <a:stretch>
            <a:fillRect/>
          </a:stretch>
        </p:blipFill>
        <p:spPr bwMode="auto">
          <a:xfrm>
            <a:off x="4429124" y="3857628"/>
            <a:ext cx="4714876" cy="3000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F:\фотографии\фото группы\DSC074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86192" cy="3514644"/>
          </a:xfrm>
          <a:prstGeom prst="rect">
            <a:avLst/>
          </a:prstGeom>
          <a:noFill/>
        </p:spPr>
      </p:pic>
      <p:pic>
        <p:nvPicPr>
          <p:cNvPr id="3076" name="Picture 4" descr="F:\фотографии\фото группы\DSC07475.JPG"/>
          <p:cNvPicPr>
            <a:picLocks noChangeAspect="1" noChangeArrowheads="1"/>
          </p:cNvPicPr>
          <p:nvPr/>
        </p:nvPicPr>
        <p:blipFill>
          <a:blip r:embed="rId4" cstate="print"/>
          <a:srcRect t="32648" b="10573"/>
          <a:stretch>
            <a:fillRect/>
          </a:stretch>
        </p:blipFill>
        <p:spPr bwMode="auto">
          <a:xfrm>
            <a:off x="4572000" y="0"/>
            <a:ext cx="4572000" cy="3500438"/>
          </a:xfrm>
          <a:prstGeom prst="rect">
            <a:avLst/>
          </a:prstGeom>
          <a:noFill/>
        </p:spPr>
      </p:pic>
      <p:pic>
        <p:nvPicPr>
          <p:cNvPr id="3077" name="Picture 5" descr="F:\Документы\Алла\декабрь 2018 папка\DSC09074.JPG"/>
          <p:cNvPicPr>
            <a:picLocks noChangeAspect="1" noChangeArrowheads="1"/>
          </p:cNvPicPr>
          <p:nvPr/>
        </p:nvPicPr>
        <p:blipFill>
          <a:blip r:embed="rId5" cstate="print"/>
          <a:srcRect l="6510" t="14929" r="12759"/>
          <a:stretch>
            <a:fillRect/>
          </a:stretch>
        </p:blipFill>
        <p:spPr bwMode="auto">
          <a:xfrm>
            <a:off x="0" y="3500438"/>
            <a:ext cx="4643438" cy="3357562"/>
          </a:xfrm>
          <a:prstGeom prst="rect">
            <a:avLst/>
          </a:prstGeom>
          <a:noFill/>
        </p:spPr>
      </p:pic>
      <p:pic>
        <p:nvPicPr>
          <p:cNvPr id="3078" name="Picture 6" descr="F:\Документы\Алла\декабрь 2018 папка\DSC090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310" y="3486232"/>
            <a:ext cx="4495690" cy="33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285728"/>
            <a:ext cx="2992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88" y="908720"/>
            <a:ext cx="2784462" cy="39382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9796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708920"/>
            <a:ext cx="2709525" cy="38274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357" y="1340768"/>
            <a:ext cx="3330533" cy="46937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2500306"/>
            <a:ext cx="77153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i="1" dirty="0" smtClean="0"/>
              <a:t>"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Нельзя вырастить полноценного человека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без воспитания в нем чувства прекрасного…"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                          Р. Тагор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1720840"/>
            <a:ext cx="82868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Успешность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художественно-эстетической деятельности определяется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влеченностью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способностью детей свободно использовать приобретенные знания, умения и навыки  в самом процессе деятельности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находить  оригинальные решения поставленных задач. У детей развивается творческое, гибкое мышление, фантазия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воображение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Творческий поиск в конкретном виде деятельности приводит к определенным позитивным результатам.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16614" y="2428868"/>
            <a:ext cx="57712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Спасибо</a:t>
            </a: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за внимание !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214290"/>
            <a:ext cx="850112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                                            Актуальность</a:t>
            </a:r>
            <a:endParaRPr lang="ru-RU" sz="1600" dirty="0" smtClean="0"/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последнее время возросло внимание к проблемам теории и практики художественно-эстетического развития как важнейшему средству формирования отношения к действительности, средству нравственного и умственного воспитания, то есть как средству формирования всесторонне развитой, духовно богатой личности.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Наряду с физическим, умственным и нравственным развитием значительное место в работе детского сада занимает художественно-эстетическое развитие. Педагоги дошкольных учреждений уделяют большое внимание разным сторонам эстетического развития - оформлению помещения и участка, внешнему виду детей и взрослых, использованию художественных произведений. Среди занятий, проводимых с детьми, немалая доля принадлежит занятиям, на которых дети рисуют, лепят, слушают художественную литературу, сами учатся выразительно читать, поют и пляшут под музыку. Эстетическое развитие осуществляется под влиянием действительности (природы, быта, труда и общественной жизни)  искусства (музыки, литературы, театра, произведений художественно-декоративного творчества). Формы организации эстетической деятельности детей разнообразны. Это игры, занятия, экскурсии, праздники, развлечения. Очень важно, чтобы работа воспитателя в этом направлении строилась на научной основе и проводилась по определённой программе, учитывающей современный уровень развития различных видов искусства, с соблюдением принципа постепенности, последовательного усложнения требований, дифференцированного подхода к знаниям и умениям детей различных возрастов.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Дитя любит сказку,  рисование, лепку,  танцы, сценические представления. Другая характерная черта детской эстетической жизни заключается в творческом ее характере: дитя никогда не может ограничиться эстетическим восприятием, он неизменно стремится к творчеству, пользуясь всеми доступными ему средствами.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Именно поэтому  уделяем большое внимание художественно-эстетическому развитию своих воспитанников.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02" y="2500306"/>
            <a:ext cx="86439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создание системы работы по художественно-эстетическому развитию, обеспечивающей эмоциональное благополучие каждого ребенка, развитие его духовного, творческого потенциала, создание условий для его самореализации.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1285860"/>
            <a:ext cx="871543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-Изучить современные подходы к проблемам художественно-эстетического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развития дошкольников.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Создать условия, способствующие, реализации художественно-эстетического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развития воспитанников, их творческого потенциала.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Использовать современные технологии по художественно-эстетическому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развитию детей.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Развивать готовность личности ребенка к восприятию, освоению, оценке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эстетических объектов в искусстве и действительности.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-Совершенствовать эстетическое сознание, основы эстетического вкуса.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-Приобщать к разным видам искусства;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-Развивать эстетические представления детей, их художественно-творческие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способности.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857232"/>
            <a:ext cx="85725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 Принципы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1.Взаимодействие со всей 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воспитательно­образовательной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 работой детского сада.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Взаимосвязь обучения и развития.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3. Детское творчество связано с жизнью.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4.Интеграция разных видов искусства и художественной  деятельности.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Художественно­эстетический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принцип отбора материала.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 Принцип народности и 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культуросообразности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7. Индивидуальный подход.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8.Преемственность эстетического воспитания между  дошкольников и младших школьников.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57290" y="785794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Воспитатель\Desktop\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595"/>
            <a:ext cx="8905873" cy="66794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0"/>
            <a:ext cx="912018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114298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Направление художественно-эстетического развития</a:t>
            </a:r>
            <a:r>
              <a:rPr lang="ru-RU" b="1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:</a:t>
            </a:r>
            <a:endParaRPr lang="ru-RU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643182"/>
            <a:ext cx="81439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3200" dirty="0" smtClean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Приобщение к искусству</a:t>
            </a:r>
          </a:p>
          <a:p>
            <a:pPr algn="ctr">
              <a:buFont typeface="Arial" pitchFamily="34" charset="0"/>
              <a:buChar char="•"/>
            </a:pPr>
            <a:endParaRPr lang="ru-RU" sz="3200" dirty="0" smtClean="0">
              <a:ln w="12700">
                <a:solidFill>
                  <a:sysClr val="windowText" lastClr="000000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3200" dirty="0" smtClean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Изобразительная деятельность</a:t>
            </a:r>
          </a:p>
          <a:p>
            <a:pPr algn="ctr">
              <a:buFont typeface="Arial" pitchFamily="34" charset="0"/>
              <a:buChar char="•"/>
            </a:pPr>
            <a:endParaRPr lang="ru-RU" sz="3200" dirty="0" smtClean="0">
              <a:ln w="12700">
                <a:solidFill>
                  <a:sysClr val="windowText" lastClr="000000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3200" dirty="0" smtClean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Конструктивно-модельная деятельность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оспит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1166842"/>
            <a:ext cx="864399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Работа по художественно-эстетическому развитию включает в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себя следующие компоненты, тесно взаимосвязанные между собой: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-создание развивающей предметно-пространственной среды;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-работа с педагогами;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-работа с детьми;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-работа с родителями;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-взаимодействие с социальными партнерами.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522</Words>
  <Application>Microsoft Office PowerPoint</Application>
  <PresentationFormat>Экран (4:3)</PresentationFormat>
  <Paragraphs>61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Юрий</cp:lastModifiedBy>
  <cp:revision>48</cp:revision>
  <dcterms:created xsi:type="dcterms:W3CDTF">2020-12-02T15:35:46Z</dcterms:created>
  <dcterms:modified xsi:type="dcterms:W3CDTF">2021-11-15T06:21:01Z</dcterms:modified>
</cp:coreProperties>
</file>