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3" r:id="rId5"/>
    <p:sldId id="258" r:id="rId6"/>
    <p:sldId id="259" r:id="rId7"/>
    <p:sldId id="260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5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4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2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5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7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3784-54E3-4E1A-BCE3-21DE1B1551E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523A-59DE-4A62-ACB3-0E717749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4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-79132"/>
            <a:ext cx="12332677" cy="693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995" y="168256"/>
            <a:ext cx="8806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МУЗЫКАЛЬНЫХ СПОСОБНОСТЕЙ ДЕТЕЙ ДОШКОЛЬНОГО ВОЗРАСТА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636" y="2124840"/>
            <a:ext cx="835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КОМБИНИРОВАННОГО ВИДА №1 «КОЛОКОЛЬЧИК»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115" y="6119207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Васильева С.Г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68"/>
            <a:ext cx="12192000" cy="7021068"/>
          </a:xfrm>
        </p:spPr>
      </p:pic>
      <p:sp>
        <p:nvSpPr>
          <p:cNvPr id="5" name="TextBox 4"/>
          <p:cNvSpPr txBox="1"/>
          <p:nvPr/>
        </p:nvSpPr>
        <p:spPr>
          <a:xfrm>
            <a:off x="976745" y="0"/>
            <a:ext cx="103770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положительно влияет на общее развитие детей. У ребёнка совершенствуется мышление, обогащается эмоциональная сфера,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переживать и чувствовать музыку помогает воспитать любовь к прекрасному в целом, чуткость в жизни. Развиваются и мыслительные операции, язык, память. Поэтому развивая ребёнка музыкально, мы способствуем становлению гармонично развитой личности.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583" y="3825609"/>
            <a:ext cx="1017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могучий источник мысли. Без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невозможно полноценное умственное развитие.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101" y="6154704"/>
            <a:ext cx="72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073" y="3429000"/>
            <a:ext cx="7135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 музыкально-художественной деятельности;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приобщение к музыкальному искусству;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музыкальности детей;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способности эмоционально воспринимать музыку,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творческих способностей детей</a:t>
            </a:r>
            <a:r>
              <a:rPr lang="ru-RU" sz="28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069" y="3429000"/>
            <a:ext cx="10270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 музыкально-художественной деятельности;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приобщение к музыкальному искусству;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музыкальности детей;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способности эмоционально воспринимать музыку,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 развитие творческих способностей детей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073" y="438336"/>
            <a:ext cx="11333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ФГОС </a:t>
            </a:r>
            <a:r>
              <a:rPr lang="ru-RU" sz="2800" dirty="0" smtClean="0">
                <a:solidFill>
                  <a:srgbClr val="FF0000"/>
                </a:solidFill>
              </a:rPr>
              <a:t>ДО реализуются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>образовательной области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«Художественно-эстетическое развитие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72" y="1728791"/>
            <a:ext cx="1084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Цели</a:t>
            </a:r>
            <a:r>
              <a:rPr lang="ru-RU" sz="2400" dirty="0">
                <a:solidFill>
                  <a:srgbClr val="C00000"/>
                </a:solidFill>
              </a:rPr>
              <a:t>: развитие музыкальности детей, способности эмоционально воспринимать музыку через решение следующих задач:</a:t>
            </a:r>
          </a:p>
        </p:txBody>
      </p:sp>
    </p:spTree>
    <p:extLst>
      <p:ext uri="{BB962C8B-B14F-4D97-AF65-F5344CB8AC3E}">
        <p14:creationId xmlns:p14="http://schemas.microsoft.com/office/powerpoint/2010/main" val="201279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046"/>
            <a:ext cx="12192000" cy="7168045"/>
          </a:xfrm>
        </p:spPr>
      </p:pic>
      <p:sp>
        <p:nvSpPr>
          <p:cNvPr id="5" name="TextBox 4"/>
          <p:cNvSpPr txBox="1"/>
          <p:nvPr/>
        </p:nvSpPr>
        <p:spPr>
          <a:xfrm>
            <a:off x="481446" y="0"/>
            <a:ext cx="11558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dirty="0" smtClean="0">
              <a:solidFill>
                <a:srgbClr val="7030A0"/>
              </a:solidFill>
            </a:endParaRPr>
          </a:p>
          <a:p>
            <a:endParaRPr lang="ru-RU" sz="2600" dirty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 </a:t>
            </a:r>
            <a:r>
              <a:rPr lang="ru-RU" sz="2800" dirty="0">
                <a:solidFill>
                  <a:srgbClr val="7030A0"/>
                </a:solidFill>
              </a:rPr>
              <a:t>основным формам организации музыкальной деятельности дошкольников </a:t>
            </a:r>
            <a:r>
              <a:rPr lang="ru-RU" sz="2800" dirty="0" smtClean="0">
                <a:solidFill>
                  <a:srgbClr val="7030A0"/>
                </a:solidFill>
              </a:rPr>
              <a:t>относятся: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•Непрерывная образовательная деятельность (Музыкальные занятия</a:t>
            </a:r>
            <a:r>
              <a:rPr lang="ru-RU" sz="2400" dirty="0" smtClean="0">
                <a:solidFill>
                  <a:srgbClr val="C00000"/>
                </a:solidFill>
              </a:rPr>
              <a:t>);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•Использование музыки в повседневной жизни детей в ДОУ (слушание </a:t>
            </a:r>
            <a:r>
              <a:rPr lang="ru-RU" sz="2400" dirty="0" smtClean="0">
                <a:solidFill>
                  <a:srgbClr val="C00000"/>
                </a:solidFill>
              </a:rPr>
              <a:t>аудиозаписей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</a:rPr>
              <a:t>музицирование</a:t>
            </a:r>
            <a:r>
              <a:rPr lang="ru-RU" sz="2400" dirty="0">
                <a:solidFill>
                  <a:srgbClr val="C00000"/>
                </a:solidFill>
              </a:rPr>
              <a:t>, упражнения под музыку, музыкальные игры, утренняя гимнастика);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•Праздники и развлечения (тематические музыкальные вечера, беседы-концерты, театральные </a:t>
            </a:r>
            <a:r>
              <a:rPr lang="ru-RU" sz="2400" dirty="0" smtClean="0">
                <a:solidFill>
                  <a:srgbClr val="C00000"/>
                </a:solidFill>
              </a:rPr>
              <a:t>постановки),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•Музыкальное образование детей в семье (консультирование родителей по вопросам музыкального развития детей и помощь в создании развивающей музыкальной среды в домашних условиях)</a:t>
            </a:r>
          </a:p>
        </p:txBody>
      </p:sp>
    </p:spTree>
    <p:extLst>
      <p:ext uri="{BB962C8B-B14F-4D97-AF65-F5344CB8AC3E}">
        <p14:creationId xmlns:p14="http://schemas.microsoft.com/office/powerpoint/2010/main" val="400438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045"/>
            <a:ext cx="12192000" cy="7168045"/>
          </a:xfrm>
        </p:spPr>
      </p:pic>
      <p:sp>
        <p:nvSpPr>
          <p:cNvPr id="3" name="TextBox 2"/>
          <p:cNvSpPr txBox="1"/>
          <p:nvPr/>
        </p:nvSpPr>
        <p:spPr>
          <a:xfrm>
            <a:off x="2976809" y="49863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39" y="1027031"/>
            <a:ext cx="5781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игры;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задачи;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импровизации;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4158635"/>
            <a:ext cx="4183966" cy="2130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79" y="573083"/>
            <a:ext cx="4206243" cy="2741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72" y="3704687"/>
            <a:ext cx="3278945" cy="2431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7" y="3831375"/>
            <a:ext cx="3756723" cy="27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7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045"/>
            <a:ext cx="12192000" cy="7168045"/>
          </a:xfrm>
        </p:spPr>
      </p:pic>
      <p:sp>
        <p:nvSpPr>
          <p:cNvPr id="5" name="TextBox 4"/>
          <p:cNvSpPr txBox="1"/>
          <p:nvPr/>
        </p:nvSpPr>
        <p:spPr>
          <a:xfrm>
            <a:off x="318655" y="103515"/>
            <a:ext cx="1126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Структура</a:t>
            </a:r>
            <a:r>
              <a:rPr lang="ru-RU" sz="2800" i="1" dirty="0">
                <a:solidFill>
                  <a:srgbClr val="7030A0"/>
                </a:solidFill>
              </a:rPr>
              <a:t> </a:t>
            </a:r>
            <a:r>
              <a:rPr lang="ru-RU" sz="2800" b="1" i="1" dirty="0">
                <a:solidFill>
                  <a:srgbClr val="7030A0"/>
                </a:solidFill>
              </a:rPr>
              <a:t>музыкального занятия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4217" y="97748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Музыкально-ритмические </a:t>
            </a:r>
            <a:r>
              <a:rPr lang="ru-RU" sz="2400" b="1" i="1" dirty="0">
                <a:solidFill>
                  <a:srgbClr val="C00000"/>
                </a:solidFill>
              </a:rPr>
              <a:t>упражнения.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59" y="1595129"/>
            <a:ext cx="3199383" cy="2122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1" y="2098891"/>
            <a:ext cx="2182006" cy="3867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40" y="3893155"/>
            <a:ext cx="4935450" cy="2776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01" y="-87869"/>
            <a:ext cx="2402399" cy="3557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18" y="4112839"/>
            <a:ext cx="3419017" cy="2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8045"/>
          </a:xfrm>
        </p:spPr>
      </p:pic>
      <p:sp>
        <p:nvSpPr>
          <p:cNvPr id="5" name="Прямоугольник 4"/>
          <p:cNvSpPr/>
          <p:nvPr/>
        </p:nvSpPr>
        <p:spPr>
          <a:xfrm>
            <a:off x="2975264" y="273277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8000" indent="450850" algn="just"/>
            <a:r>
              <a:rPr lang="ru-RU" sz="800" b="0" i="1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  </a:t>
            </a:r>
            <a:endParaRPr lang="ru-RU" sz="11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00" y="2378831"/>
            <a:ext cx="519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65" y="4023063"/>
            <a:ext cx="3940665" cy="2946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1" y="333355"/>
            <a:ext cx="4191001" cy="2844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22" y="3149668"/>
            <a:ext cx="2862695" cy="3816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1" y="3667000"/>
            <a:ext cx="3801061" cy="2782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35" y="274485"/>
            <a:ext cx="3338946" cy="34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378635"/>
            <a:ext cx="12288982" cy="7236635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0" y="5884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7170" algn="just"/>
            <a:r>
              <a:rPr lang="ru-RU" sz="800" b="0" i="1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    </a:t>
            </a:r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820" y="4890655"/>
            <a:ext cx="4396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 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Подпевание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58" y="1119010"/>
            <a:ext cx="3652911" cy="2708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" y="-218098"/>
            <a:ext cx="2994898" cy="22461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463"/>
            <a:ext cx="3144982" cy="4448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63" y="3255764"/>
            <a:ext cx="4073714" cy="3045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45" y="7821"/>
            <a:ext cx="4320884" cy="24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045"/>
            <a:ext cx="12192000" cy="7168045"/>
          </a:xfrm>
        </p:spPr>
      </p:pic>
      <p:sp>
        <p:nvSpPr>
          <p:cNvPr id="5" name="TextBox 4"/>
          <p:cNvSpPr txBox="1"/>
          <p:nvPr/>
        </p:nvSpPr>
        <p:spPr>
          <a:xfrm>
            <a:off x="152400" y="5915891"/>
            <a:ext cx="707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музыкальных инструментах.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09" y="3695911"/>
            <a:ext cx="3657600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84" y="0"/>
            <a:ext cx="2526211" cy="3368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913070"/>
            <a:ext cx="3782052" cy="2827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34" y="269770"/>
            <a:ext cx="2524567" cy="4474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3" y="-20137"/>
            <a:ext cx="3524399" cy="26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045"/>
            <a:ext cx="12192000" cy="7168045"/>
          </a:xfrm>
        </p:spPr>
      </p:pic>
      <p:sp>
        <p:nvSpPr>
          <p:cNvPr id="5" name="TextBox 4"/>
          <p:cNvSpPr txBox="1"/>
          <p:nvPr/>
        </p:nvSpPr>
        <p:spPr>
          <a:xfrm>
            <a:off x="5264727" y="5749636"/>
            <a:ext cx="671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Музыкально-дидактические игры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7" y="-124691"/>
            <a:ext cx="2834986" cy="3779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84" y="3272920"/>
            <a:ext cx="3528291" cy="2646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05" y="-5877"/>
            <a:ext cx="2379518" cy="3172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69" y="-62346"/>
            <a:ext cx="3556640" cy="2521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0" y="3770636"/>
            <a:ext cx="2229013" cy="2972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60" y="2786864"/>
            <a:ext cx="2296818" cy="40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144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Ивановна</dc:creator>
  <cp:lastModifiedBy>Лариса Ивановна</cp:lastModifiedBy>
  <cp:revision>19</cp:revision>
  <dcterms:created xsi:type="dcterms:W3CDTF">2021-11-13T16:24:56Z</dcterms:created>
  <dcterms:modified xsi:type="dcterms:W3CDTF">2021-11-14T18:01:57Z</dcterms:modified>
</cp:coreProperties>
</file>